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2" r:id="rId2"/>
    <p:sldMasterId id="2147483987" r:id="rId3"/>
    <p:sldMasterId id="2147484006" r:id="rId4"/>
    <p:sldMasterId id="2147484190" r:id="rId5"/>
    <p:sldMasterId id="2147484285" r:id="rId6"/>
  </p:sldMasterIdLst>
  <p:notesMasterIdLst>
    <p:notesMasterId r:id="rId22"/>
  </p:notesMasterIdLst>
  <p:sldIdLst>
    <p:sldId id="382" r:id="rId7"/>
    <p:sldId id="445" r:id="rId8"/>
    <p:sldId id="471" r:id="rId9"/>
    <p:sldId id="484" r:id="rId10"/>
    <p:sldId id="441" r:id="rId11"/>
    <p:sldId id="442" r:id="rId12"/>
    <p:sldId id="487" r:id="rId13"/>
    <p:sldId id="496" r:id="rId14"/>
    <p:sldId id="497" r:id="rId15"/>
    <p:sldId id="498" r:id="rId16"/>
    <p:sldId id="499" r:id="rId17"/>
    <p:sldId id="485" r:id="rId18"/>
    <p:sldId id="443" r:id="rId19"/>
    <p:sldId id="444" r:id="rId20"/>
    <p:sldId id="366" r:id="rId21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2965" autoAdjust="0"/>
  </p:normalViewPr>
  <p:slideViewPr>
    <p:cSldViewPr snapToGrid="0">
      <p:cViewPr varScale="1">
        <p:scale>
          <a:sx n="109" d="100"/>
          <a:sy n="109" d="100"/>
        </p:scale>
        <p:origin x="-55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5D42CB2-B54F-4382-BDFB-62235C35A375}" type="datetimeFigureOut">
              <a:rPr lang="es-MX" smtClean="0"/>
              <a:pPr/>
              <a:t>03/11/2015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FD06AA5-6A0B-4C3C-BC92-4419CEED0F2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4196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06AA5-6A0B-4C3C-BC92-4419CEED0F24}" type="slidenum">
              <a:rPr lang="es-MX" smtClean="0"/>
              <a:pPr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21757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67936-9D32-4C08-B816-7072894309D4}" type="slidenum">
              <a:rPr lang="es-ES" smtClean="0">
                <a:solidFill>
                  <a:prstClr val="black"/>
                </a:solidFill>
              </a:rPr>
              <a:pPr/>
              <a:t>10</a:t>
            </a:fld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40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67936-9D32-4C08-B816-7072894309D4}" type="slidenum">
              <a:rPr lang="es-ES" smtClean="0">
                <a:solidFill>
                  <a:prstClr val="black"/>
                </a:solidFill>
              </a:rPr>
              <a:pPr/>
              <a:t>11</a:t>
            </a:fld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40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06AA5-6A0B-4C3C-BC92-4419CEED0F24}" type="slidenum">
              <a:rPr lang="es-MX" smtClean="0">
                <a:solidFill>
                  <a:prstClr val="black"/>
                </a:solidFill>
              </a:rPr>
              <a:pPr/>
              <a:t>12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13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67936-9D32-4C08-B816-7072894309D4}" type="slidenum">
              <a:rPr lang="es-ES" smtClean="0">
                <a:solidFill>
                  <a:prstClr val="black"/>
                </a:solidFill>
              </a:rPr>
              <a:pPr/>
              <a:t>13</a:t>
            </a:fld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40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67936-9D32-4C08-B816-7072894309D4}" type="slidenum">
              <a:rPr lang="es-ES" smtClean="0">
                <a:solidFill>
                  <a:prstClr val="black"/>
                </a:solidFill>
              </a:rPr>
              <a:pPr/>
              <a:t>14</a:t>
            </a:fld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40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33BF9E-5D54-4B7E-853D-6C4C9FCAE37F}" type="slidenum">
              <a:rPr lang="es-ES" smtClean="0"/>
              <a:pPr/>
              <a:t>15</a:t>
            </a:fld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48293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06AA5-6A0B-4C3C-BC92-4419CEED0F24}" type="slidenum">
              <a:rPr lang="es-MX" smtClean="0">
                <a:solidFill>
                  <a:prstClr val="black"/>
                </a:solidFill>
              </a:rPr>
              <a:pPr/>
              <a:t>2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13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67936-9D32-4C08-B816-7072894309D4}" type="slidenum">
              <a:rPr lang="es-ES" smtClean="0">
                <a:solidFill>
                  <a:prstClr val="black"/>
                </a:solidFill>
              </a:rPr>
              <a:pPr/>
              <a:t>3</a:t>
            </a:fld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40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06AA5-6A0B-4C3C-BC92-4419CEED0F24}" type="slidenum">
              <a:rPr lang="es-MX" smtClean="0">
                <a:solidFill>
                  <a:prstClr val="black"/>
                </a:solidFill>
              </a:rPr>
              <a:pPr/>
              <a:t>4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13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67936-9D32-4C08-B816-7072894309D4}" type="slidenum">
              <a:rPr lang="es-ES" smtClean="0">
                <a:solidFill>
                  <a:prstClr val="black"/>
                </a:solidFill>
              </a:rPr>
              <a:pPr/>
              <a:t>5</a:t>
            </a:fld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40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67936-9D32-4C08-B816-7072894309D4}" type="slidenum">
              <a:rPr lang="es-ES" smtClean="0">
                <a:solidFill>
                  <a:prstClr val="black"/>
                </a:solidFill>
              </a:rPr>
              <a:pPr/>
              <a:t>6</a:t>
            </a:fld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40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67936-9D32-4C08-B816-7072894309D4}" type="slidenum">
              <a:rPr lang="es-ES" smtClean="0">
                <a:solidFill>
                  <a:prstClr val="black"/>
                </a:solidFill>
              </a:rPr>
              <a:pPr/>
              <a:t>7</a:t>
            </a:fld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40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06AA5-6A0B-4C3C-BC92-4419CEED0F24}" type="slidenum">
              <a:rPr lang="es-MX" smtClean="0">
                <a:solidFill>
                  <a:prstClr val="black"/>
                </a:solidFill>
              </a:rPr>
              <a:pPr/>
              <a:t>8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13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67936-9D32-4C08-B816-7072894309D4}" type="slidenum">
              <a:rPr lang="es-ES" smtClean="0">
                <a:solidFill>
                  <a:prstClr val="black"/>
                </a:solidFill>
              </a:rPr>
              <a:pPr/>
              <a:t>9</a:t>
            </a:fld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4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84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6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147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398" y="20548"/>
            <a:ext cx="4664703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71315" y="20548"/>
            <a:ext cx="7499224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7898" y="2818500"/>
            <a:ext cx="10225325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216159" y="2819400"/>
            <a:ext cx="1948444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7397" y="5089818"/>
            <a:ext cx="1213104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673640" y="2469776"/>
            <a:ext cx="4064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s-US">
                <a:solidFill>
                  <a:prstClr val="white"/>
                </a:solidFill>
              </a:rPr>
              <a:pPr/>
              <a:t>11/3/2015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75200" y="1295400"/>
            <a:ext cx="68072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es-ES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es-ES"/>
              <a:t>Haga clic para modificar el estilo de subtítulo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92" y="4114800"/>
            <a:ext cx="97536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es-E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: Énf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s-US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11/3/2015</a:t>
            </a:fld>
            <a:endParaRPr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‹Nº›</a:t>
            </a:fld>
            <a:endParaRPr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ólo el título: Énf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s-US">
                <a:solidFill>
                  <a:srgbClr val="262626">
                    <a:tint val="75000"/>
                  </a:srgbClr>
                </a:solidFill>
              </a:rPr>
              <a:pPr/>
              <a:t>11/3/2015</a:t>
            </a:fld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‹Nº›</a:t>
            </a:fld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7200" y="3081000"/>
            <a:ext cx="115824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es-ES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8603" y="2424752"/>
            <a:ext cx="11592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es-ES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con texto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s-US">
                <a:solidFill>
                  <a:prstClr val="white"/>
                </a:solidFill>
              </a:rPr>
              <a:pPr/>
              <a:t>11/3/2015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100584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3156" y="3200400"/>
            <a:ext cx="93472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es-ES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197600" y="664780"/>
            <a:ext cx="5588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es-ES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es-ES"/>
              <a:t>Haga clic para modificar el estilo de subtítulo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multimedia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s-US">
                <a:solidFill>
                  <a:prstClr val="white"/>
                </a:solidFill>
              </a:rPr>
              <a:pPr/>
              <a:t>11/3/2015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93684" y="4800600"/>
            <a:ext cx="6498336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8736" y="4800600"/>
            <a:ext cx="6412325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es-ES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782696" y="838200"/>
            <a:ext cx="6498336" cy="3812822"/>
          </a:xfrm>
        </p:spPr>
        <p:txBody>
          <a:bodyPr/>
          <a:lstStyle>
            <a:lvl1pPr eaLnBrk="1" latinLnBrk="0" hangingPunct="1">
              <a:buNone/>
              <a:defRPr kumimoji="0" lang="es-ES"/>
            </a:lvl1pPr>
          </a:lstStyle>
          <a:p>
            <a:pPr eaLnBrk="1" latinLnBrk="0" hangingPunct="1"/>
            <a:r>
              <a:rPr lang="es-ES" dirty="0" smtClean="0"/>
              <a:t>Haga clic en el icono para agregar medios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702484" y="838200"/>
            <a:ext cx="37592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y texto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s-US">
                <a:solidFill>
                  <a:srgbClr val="262626">
                    <a:tint val="75000"/>
                  </a:srgbClr>
                </a:solidFill>
              </a:rPr>
              <a:pPr/>
              <a:t>11/3/2015</a:t>
            </a:fld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‹Nº›</a:t>
            </a:fld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67056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es-ES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    Haga clic para modificar el estilo de título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 bl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4707" y="5867400"/>
            <a:ext cx="12192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s-US">
                <a:solidFill>
                  <a:srgbClr val="262626">
                    <a:tint val="75000"/>
                  </a:srgbClr>
                </a:solidFill>
              </a:rPr>
              <a:pPr/>
              <a:t>11/3/2015</a:t>
            </a:fld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‹Nº›</a:t>
            </a:fld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0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292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59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43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73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18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66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696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18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12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98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0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42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398" y="20548"/>
            <a:ext cx="4664703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71315" y="20548"/>
            <a:ext cx="7499224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7898" y="2818500"/>
            <a:ext cx="10225325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216159" y="2819400"/>
            <a:ext cx="1948444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7397" y="5089818"/>
            <a:ext cx="1213104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673640" y="2469776"/>
            <a:ext cx="4064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s-US">
                <a:solidFill>
                  <a:prstClr val="white"/>
                </a:solidFill>
              </a:rPr>
              <a:pPr/>
              <a:t>11/3/2015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75200" y="1295400"/>
            <a:ext cx="68072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es-ES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es-ES"/>
              <a:t>Haga clic para modificar el estilo de subtítulo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92" y="4114800"/>
            <a:ext cx="97536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es-E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5824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: Énf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s-US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11/3/2015</a:t>
            </a:fld>
            <a:endParaRPr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‹Nº›</a:t>
            </a:fld>
            <a:endParaRPr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5049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ólo el título: Énf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s-US">
                <a:solidFill>
                  <a:srgbClr val="262626">
                    <a:tint val="75000"/>
                  </a:srgbClr>
                </a:solidFill>
              </a:rPr>
              <a:pPr/>
              <a:t>11/3/2015</a:t>
            </a:fld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‹Nº›</a:t>
            </a:fld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7200" y="3081000"/>
            <a:ext cx="115824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es-ES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8603" y="2424752"/>
            <a:ext cx="11592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es-ES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3847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con texto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s-US">
                <a:solidFill>
                  <a:prstClr val="white"/>
                </a:solidFill>
              </a:rPr>
              <a:pPr/>
              <a:t>11/3/2015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100584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3156" y="3200400"/>
            <a:ext cx="93472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es-ES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197600" y="664780"/>
            <a:ext cx="5588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es-ES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5717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multimedia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s-US">
                <a:solidFill>
                  <a:prstClr val="white"/>
                </a:solidFill>
              </a:rPr>
              <a:pPr/>
              <a:t>11/3/2015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93684" y="4800600"/>
            <a:ext cx="6498336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8736" y="4800600"/>
            <a:ext cx="6412325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es-ES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782696" y="838200"/>
            <a:ext cx="6498336" cy="3812822"/>
          </a:xfrm>
        </p:spPr>
        <p:txBody>
          <a:bodyPr/>
          <a:lstStyle>
            <a:lvl1pPr eaLnBrk="1" latinLnBrk="0" hangingPunct="1">
              <a:buNone/>
              <a:defRPr kumimoji="0" lang="es-ES"/>
            </a:lvl1pPr>
          </a:lstStyle>
          <a:p>
            <a:pPr eaLnBrk="1" latinLnBrk="0" hangingPunct="1"/>
            <a:r>
              <a:rPr lang="es-ES" dirty="0" smtClean="0"/>
              <a:t>Haga clic en el icono para agregar medios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702484" y="838200"/>
            <a:ext cx="37592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139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y texto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s-US">
                <a:solidFill>
                  <a:srgbClr val="262626">
                    <a:tint val="75000"/>
                  </a:srgbClr>
                </a:solidFill>
              </a:rPr>
              <a:pPr/>
              <a:t>11/3/2015</a:t>
            </a:fld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‹Nº›</a:t>
            </a:fld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67056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es-ES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    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88616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 bl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4707" y="5867400"/>
            <a:ext cx="12192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s-US">
                <a:solidFill>
                  <a:srgbClr val="262626">
                    <a:tint val="75000"/>
                  </a:srgbClr>
                </a:solidFill>
              </a:rPr>
              <a:pPr/>
              <a:t>11/3/2015</a:t>
            </a:fld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‹Nº›</a:t>
            </a:fld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10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152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84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9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988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155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503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597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16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54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331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189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166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398" y="20548"/>
            <a:ext cx="4664703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71315" y="20548"/>
            <a:ext cx="7499224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7898" y="2818500"/>
            <a:ext cx="10225325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216159" y="2819400"/>
            <a:ext cx="1948444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7397" y="5089818"/>
            <a:ext cx="1213104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673640" y="2469776"/>
            <a:ext cx="4064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s-US">
                <a:solidFill>
                  <a:prstClr val="white"/>
                </a:solidFill>
              </a:rPr>
              <a:pPr/>
              <a:t>11/3/2015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75200" y="1295400"/>
            <a:ext cx="68072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es-ES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es-ES"/>
              <a:t>Haga clic para modificar el estilo de subtítulo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92" y="4114800"/>
            <a:ext cx="97536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es-E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624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: Énf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s-US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11/3/2015</a:t>
            </a:fld>
            <a:endParaRPr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‹Nº›</a:t>
            </a:fld>
            <a:endParaRPr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78894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327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ólo el título: Énf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s-US">
                <a:solidFill>
                  <a:srgbClr val="262626">
                    <a:tint val="75000"/>
                  </a:srgbClr>
                </a:solidFill>
              </a:rPr>
              <a:pPr/>
              <a:t>11/3/2015</a:t>
            </a:fld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‹Nº›</a:t>
            </a:fld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7200" y="3081000"/>
            <a:ext cx="115824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es-ES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8603" y="2424752"/>
            <a:ext cx="11592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es-ES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104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con texto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s-US">
                <a:solidFill>
                  <a:prstClr val="white"/>
                </a:solidFill>
              </a:rPr>
              <a:pPr/>
              <a:t>11/3/2015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100584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3156" y="3200400"/>
            <a:ext cx="93472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es-ES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197600" y="664780"/>
            <a:ext cx="5588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es-ES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4255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multimedia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s-US">
                <a:solidFill>
                  <a:prstClr val="white"/>
                </a:solidFill>
              </a:rPr>
              <a:pPr/>
              <a:t>11/3/2015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93684" y="4800600"/>
            <a:ext cx="6498336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8736" y="4800600"/>
            <a:ext cx="6412325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es-ES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782696" y="838200"/>
            <a:ext cx="6498336" cy="3812822"/>
          </a:xfrm>
        </p:spPr>
        <p:txBody>
          <a:bodyPr/>
          <a:lstStyle>
            <a:lvl1pPr eaLnBrk="1" latinLnBrk="0" hangingPunct="1">
              <a:buNone/>
              <a:defRPr kumimoji="0" lang="es-ES"/>
            </a:lvl1pPr>
          </a:lstStyle>
          <a:p>
            <a:pPr eaLnBrk="1" latinLnBrk="0" hangingPunct="1"/>
            <a:r>
              <a:rPr lang="es-ES" dirty="0" smtClean="0"/>
              <a:t>Haga clic en el icono para agregar medios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702484" y="838200"/>
            <a:ext cx="37592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782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y texto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s-US">
                <a:solidFill>
                  <a:srgbClr val="262626">
                    <a:tint val="75000"/>
                  </a:srgbClr>
                </a:solidFill>
              </a:rPr>
              <a:pPr/>
              <a:t>11/3/2015</a:t>
            </a:fld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‹Nº›</a:t>
            </a:fld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67056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es-ES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    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1790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 bl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4707" y="5867400"/>
            <a:ext cx="12192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s-US">
                <a:solidFill>
                  <a:srgbClr val="262626">
                    <a:tint val="75000"/>
                  </a:srgbClr>
                </a:solidFill>
              </a:rPr>
              <a:pPr/>
              <a:t>11/3/2015</a:t>
            </a:fld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‹Nº›</a:t>
            </a:fld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068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309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042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9585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254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0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653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867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869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737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191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535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393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398" y="20548"/>
            <a:ext cx="4664703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71315" y="20548"/>
            <a:ext cx="7499224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7898" y="2818500"/>
            <a:ext cx="10225325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216159" y="2819400"/>
            <a:ext cx="1948444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7397" y="5089818"/>
            <a:ext cx="1213104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673640" y="2469776"/>
            <a:ext cx="4064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s-US">
                <a:solidFill>
                  <a:prstClr val="white"/>
                </a:solidFill>
              </a:rPr>
              <a:pPr/>
              <a:t>11/3/2015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75200" y="1295400"/>
            <a:ext cx="68072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es-ES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es-ES"/>
              <a:t>Haga clic para modificar el estilo de subtítulo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92" y="4114800"/>
            <a:ext cx="97536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es-E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237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: Énf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s-US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11/3/2015</a:t>
            </a:fld>
            <a:endParaRPr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‹Nº›</a:t>
            </a:fld>
            <a:endParaRPr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76121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ólo el título: Énf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s-US">
                <a:solidFill>
                  <a:srgbClr val="262626">
                    <a:tint val="75000"/>
                  </a:srgbClr>
                </a:solidFill>
              </a:rPr>
              <a:pPr/>
              <a:t>11/3/2015</a:t>
            </a:fld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‹Nº›</a:t>
            </a:fld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7200" y="3081000"/>
            <a:ext cx="115824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es-ES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8603" y="2424752"/>
            <a:ext cx="11592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es-ES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043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con texto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s-US">
                <a:solidFill>
                  <a:prstClr val="white"/>
                </a:solidFill>
              </a:rPr>
              <a:pPr/>
              <a:t>11/3/2015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100584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3156" y="3200400"/>
            <a:ext cx="93472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es-ES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197600" y="664780"/>
            <a:ext cx="5588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es-ES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8068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266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multimedia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s-US">
                <a:solidFill>
                  <a:prstClr val="white"/>
                </a:solidFill>
              </a:rPr>
              <a:pPr/>
              <a:t>11/3/2015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93684" y="4800600"/>
            <a:ext cx="6498336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8736" y="4800600"/>
            <a:ext cx="6412325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es-ES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782696" y="838200"/>
            <a:ext cx="6498336" cy="3812822"/>
          </a:xfrm>
        </p:spPr>
        <p:txBody>
          <a:bodyPr/>
          <a:lstStyle>
            <a:lvl1pPr eaLnBrk="1" latinLnBrk="0" hangingPunct="1">
              <a:buNone/>
              <a:defRPr kumimoji="0" lang="es-ES"/>
            </a:lvl1pPr>
          </a:lstStyle>
          <a:p>
            <a:pPr eaLnBrk="1" latinLnBrk="0" hangingPunct="1"/>
            <a:r>
              <a:rPr lang="es-ES" dirty="0" smtClean="0"/>
              <a:t>Haga clic en el icono para agregar medios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702484" y="838200"/>
            <a:ext cx="37592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4230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y texto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s-US">
                <a:solidFill>
                  <a:srgbClr val="262626">
                    <a:tint val="75000"/>
                  </a:srgbClr>
                </a:solidFill>
              </a:rPr>
              <a:pPr/>
              <a:t>11/3/2015</a:t>
            </a:fld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‹Nº›</a:t>
            </a:fld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67056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es-ES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    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0592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 bl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4707" y="5867400"/>
            <a:ext cx="12192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s-US">
                <a:solidFill>
                  <a:srgbClr val="262626">
                    <a:tint val="75000"/>
                  </a:srgbClr>
                </a:solidFill>
              </a:rPr>
              <a:pPr/>
              <a:t>11/3/2015</a:t>
            </a:fld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‹Nº›</a:t>
            </a:fld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1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745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760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628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129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634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265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7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116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35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878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084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996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398" y="20548"/>
            <a:ext cx="4664703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71315" y="20548"/>
            <a:ext cx="7499224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7898" y="2818500"/>
            <a:ext cx="10225325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216159" y="2819400"/>
            <a:ext cx="1948444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7397" y="5089818"/>
            <a:ext cx="1213104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673640" y="2469776"/>
            <a:ext cx="4064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s-US">
                <a:solidFill>
                  <a:prstClr val="white"/>
                </a:solidFill>
              </a:rPr>
              <a:pPr/>
              <a:t>11/3/2015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75200" y="1295400"/>
            <a:ext cx="68072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es-ES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es-ES"/>
              <a:t>Haga clic para modificar el estilo de subtítulo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92" y="4114800"/>
            <a:ext cx="97536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es-E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149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: Énf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s-US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11/3/2015</a:t>
            </a:fld>
            <a:endParaRPr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‹Nº›</a:t>
            </a:fld>
            <a:endParaRPr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61784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ólo el título: Énf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s-US">
                <a:solidFill>
                  <a:srgbClr val="262626">
                    <a:tint val="75000"/>
                  </a:srgbClr>
                </a:solidFill>
              </a:rPr>
              <a:pPr/>
              <a:t>11/3/2015</a:t>
            </a:fld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‹Nº›</a:t>
            </a:fld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7200" y="3081000"/>
            <a:ext cx="115824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es-ES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8603" y="2424752"/>
            <a:ext cx="11592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es-ES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5021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con texto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s-US">
                <a:solidFill>
                  <a:prstClr val="white"/>
                </a:solidFill>
              </a:rPr>
              <a:pPr/>
              <a:t>11/3/2015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100584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3156" y="3200400"/>
            <a:ext cx="93472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es-ES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197600" y="664780"/>
            <a:ext cx="5588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es-ES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0594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multimedia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s-US">
                <a:solidFill>
                  <a:prstClr val="white"/>
                </a:solidFill>
              </a:rPr>
              <a:pPr/>
              <a:t>11/3/2015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93684" y="4800600"/>
            <a:ext cx="6498336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8736" y="4800600"/>
            <a:ext cx="6412325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es-ES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782696" y="838200"/>
            <a:ext cx="6498336" cy="3812822"/>
          </a:xfrm>
        </p:spPr>
        <p:txBody>
          <a:bodyPr/>
          <a:lstStyle>
            <a:lvl1pPr eaLnBrk="1" latinLnBrk="0" hangingPunct="1">
              <a:buNone/>
              <a:defRPr kumimoji="0" lang="es-ES"/>
            </a:lvl1pPr>
          </a:lstStyle>
          <a:p>
            <a:pPr eaLnBrk="1" latinLnBrk="0" hangingPunct="1"/>
            <a:r>
              <a:rPr lang="es-ES" dirty="0" smtClean="0"/>
              <a:t>Haga clic en el icono para agregar medios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702484" y="838200"/>
            <a:ext cx="37592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341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y texto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s-US">
                <a:solidFill>
                  <a:srgbClr val="262626">
                    <a:tint val="75000"/>
                  </a:srgbClr>
                </a:solidFill>
              </a:rPr>
              <a:pPr/>
              <a:t>11/3/2015</a:t>
            </a:fld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‹Nº›</a:t>
            </a:fld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67056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es-ES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    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27668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7770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 bl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4707" y="5867400"/>
            <a:ext cx="12192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s-US">
                <a:solidFill>
                  <a:srgbClr val="262626">
                    <a:tint val="75000"/>
                  </a:srgbClr>
                </a:solidFill>
              </a:rPr>
              <a:pPr/>
              <a:t>11/3/2015</a:t>
            </a:fld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‹Nº›</a:t>
            </a:fld>
            <a:endParaRPr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54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F0EC-4F60-4544-9956-271209A740FE}" type="datetimeFigureOut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7A5AD-5AEC-42D0-A3BE-F46B4057636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0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678" r:id="rId12"/>
    <p:sldLayoutId id="2147483681" r:id="rId13"/>
    <p:sldLayoutId id="2147483684" r:id="rId14"/>
    <p:sldLayoutId id="2147483685" r:id="rId15"/>
    <p:sldLayoutId id="2147483687" r:id="rId16"/>
    <p:sldLayoutId id="2147483689" r:id="rId17"/>
    <p:sldLayoutId id="214748369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2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  <p:sldLayoutId id="2147484004" r:id="rId17"/>
    <p:sldLayoutId id="214748400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0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  <p:sldLayoutId id="214748402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7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  <p:sldLayoutId id="2147484203" r:id="rId13"/>
    <p:sldLayoutId id="2147484204" r:id="rId14"/>
    <p:sldLayoutId id="2147484205" r:id="rId15"/>
    <p:sldLayoutId id="2147484206" r:id="rId16"/>
    <p:sldLayoutId id="2147484207" r:id="rId17"/>
    <p:sldLayoutId id="214748420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F0EC-4F60-4544-9956-271209A740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7A5AD-5AEC-42D0-A3BE-F46B40576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8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  <p:sldLayoutId id="2147484300" r:id="rId15"/>
    <p:sldLayoutId id="2147484301" r:id="rId16"/>
    <p:sldLayoutId id="2147484302" r:id="rId17"/>
    <p:sldLayoutId id="214748430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6195" y="1674520"/>
            <a:ext cx="415228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s-ES" sz="1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SECRETARÍA GENERAL</a:t>
            </a:r>
            <a:r>
              <a:rPr lang="es-ES" sz="11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es-ES" sz="105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COORDINACIÓN  DE  </a:t>
            </a:r>
            <a:r>
              <a:rPr lang="es-ES" sz="105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TRANSPARENCIA</a:t>
            </a:r>
            <a:br>
              <a:rPr lang="es-ES" sz="105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</a:br>
            <a:r>
              <a:rPr lang="es-ES" sz="105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Y  </a:t>
            </a:r>
            <a:r>
              <a:rPr lang="es-ES" sz="105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ARCHIVO  </a:t>
            </a:r>
            <a:r>
              <a:rPr lang="es-ES" sz="105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GENERAL</a:t>
            </a:r>
            <a:endParaRPr lang="es-ES" sz="1400" dirty="0">
              <a:solidFill>
                <a:schemeClr val="accent1">
                  <a:lumMod val="40000"/>
                  <a:lumOff val="6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4150" y="3011361"/>
            <a:ext cx="5549779" cy="2541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  <a:spcAft>
                <a:spcPts val="600"/>
              </a:spcAft>
            </a:pPr>
            <a:r>
              <a:rPr lang="es-MX" sz="36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Primera Jornada de Transparencia y Protección de Datos Personales</a:t>
            </a:r>
          </a:p>
          <a:p>
            <a:pPr>
              <a:lnSpc>
                <a:spcPts val="3700"/>
              </a:lnSpc>
              <a:spcAft>
                <a:spcPts val="600"/>
              </a:spcAft>
            </a:pPr>
            <a:r>
              <a:rPr lang="es-MX" sz="3600" dirty="0" err="1" smtClean="0">
                <a:solidFill>
                  <a:schemeClr val="bg1"/>
                </a:solidFill>
                <a:latin typeface="Helvetica" panose="020B0604020202020204" pitchFamily="34" charset="0"/>
              </a:rPr>
              <a:t>UdeG</a:t>
            </a:r>
            <a:r>
              <a:rPr lang="es-MX" sz="36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 2015</a:t>
            </a:r>
            <a:endParaRPr lang="es-US" sz="3600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836290" y="844479"/>
            <a:ext cx="9985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 defTabSz="457200">
              <a:spcBef>
                <a:spcPts val="1000"/>
              </a:spcBef>
              <a:buClr>
                <a:srgbClr val="5B9BD5"/>
              </a:buClr>
              <a:buSzPct val="80000"/>
            </a:pPr>
            <a:r>
              <a:rPr lang="es-MX" sz="3200" dirty="0" smtClean="0">
                <a:solidFill>
                  <a:srgbClr val="0070C0"/>
                </a:solidFill>
              </a:rPr>
              <a:t>¿Para qué sirve el </a:t>
            </a:r>
            <a:r>
              <a:rPr lang="es-MX" sz="3200" dirty="0" err="1" smtClean="0">
                <a:solidFill>
                  <a:srgbClr val="0070C0"/>
                </a:solidFill>
              </a:rPr>
              <a:t>ProInfo</a:t>
            </a:r>
            <a:r>
              <a:rPr lang="es-MX" sz="3200" dirty="0" smtClean="0">
                <a:solidFill>
                  <a:srgbClr val="0070C0"/>
                </a:solidFill>
              </a:rPr>
              <a:t>?</a:t>
            </a:r>
            <a:endParaRPr lang="es-MX" sz="3200" dirty="0">
              <a:solidFill>
                <a:srgbClr val="0070C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36291" y="1554667"/>
            <a:ext cx="10563229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es-MX" sz="2400" dirty="0" smtClean="0">
                <a:solidFill>
                  <a:prstClr val="black"/>
                </a:solidFill>
              </a:rPr>
              <a:t>Identificar la información confidencial y reservada en posesión de la </a:t>
            </a:r>
            <a:r>
              <a:rPr lang="es-MX" sz="2400" dirty="0" err="1" smtClean="0">
                <a:solidFill>
                  <a:prstClr val="black"/>
                </a:solidFill>
              </a:rPr>
              <a:t>UdeG</a:t>
            </a:r>
            <a:endParaRPr lang="es-MX" sz="2400" dirty="0" smtClean="0">
              <a:solidFill>
                <a:prstClr val="black"/>
              </a:solidFill>
            </a:endParaRPr>
          </a:p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es-MX" sz="2400" dirty="0" smtClean="0">
                <a:solidFill>
                  <a:prstClr val="black"/>
                </a:solidFill>
              </a:rPr>
              <a:t>Generar catálogos de datos personales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es-MX" sz="2400" dirty="0" smtClean="0">
                <a:solidFill>
                  <a:prstClr val="black"/>
                </a:solidFill>
              </a:rPr>
              <a:t>Identificar las transferencias de datos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es-MX" sz="2400" dirty="0" smtClean="0">
                <a:solidFill>
                  <a:prstClr val="black"/>
                </a:solidFill>
              </a:rPr>
              <a:t>Identificar el trámite en el que se recaban los datos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es-MX" sz="2400" dirty="0" smtClean="0">
                <a:solidFill>
                  <a:prstClr val="black"/>
                </a:solidFill>
              </a:rPr>
              <a:t>Asignar responsables y encargados de los datos personales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es-MX" sz="2400" dirty="0" smtClean="0">
                <a:solidFill>
                  <a:prstClr val="black"/>
                </a:solidFill>
              </a:rPr>
              <a:t>Implementar medidas de seguridad pertinentes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es-MX" sz="2400" dirty="0" smtClean="0">
                <a:solidFill>
                  <a:prstClr val="black"/>
                </a:solidFill>
              </a:rPr>
              <a:t>Identificar a terceros responsables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endParaRPr lang="es-MX" sz="2400" dirty="0" smtClean="0">
              <a:solidFill>
                <a:prstClr val="black"/>
              </a:solidFill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endParaRPr lang="es-MX" sz="1400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400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400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4"/>
          <a:stretch/>
        </p:blipFill>
        <p:spPr>
          <a:xfrm>
            <a:off x="6314565" y="1392793"/>
            <a:ext cx="5733965" cy="450176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139441" y="494817"/>
            <a:ext cx="58835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>
                <a:solidFill>
                  <a:srgbClr val="0070C0"/>
                </a:solidFill>
              </a:rPr>
              <a:t>http://</a:t>
            </a:r>
            <a:r>
              <a:rPr lang="es-MX" sz="3200" dirty="0" smtClean="0">
                <a:solidFill>
                  <a:srgbClr val="0070C0"/>
                </a:solidFill>
              </a:rPr>
              <a:t>www.transparencia.udg.mx</a:t>
            </a:r>
            <a:endParaRPr lang="es-MX" sz="3200" dirty="0">
              <a:solidFill>
                <a:srgbClr val="0070C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7" y="1392793"/>
            <a:ext cx="5617028" cy="450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9782" y="943992"/>
            <a:ext cx="4859829" cy="1234278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rgbClr val="FFFFFF"/>
                </a:solidFill>
              </a:rPr>
              <a:t>Recomendaciones </a:t>
            </a:r>
            <a:endParaRPr lang="es-MX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5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696686" y="426721"/>
            <a:ext cx="106244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 smtClean="0">
                <a:solidFill>
                  <a:srgbClr val="000000"/>
                </a:solidFill>
              </a:rPr>
              <a:t>1. Crea contraseñas seguras:</a:t>
            </a:r>
            <a:endParaRPr lang="es-MX" sz="2000" b="1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2000" dirty="0" smtClean="0">
                <a:solidFill>
                  <a:srgbClr val="000000"/>
                </a:solidFill>
              </a:rPr>
              <a:t>Procura que las contraseñas que uses en la </a:t>
            </a:r>
            <a:r>
              <a:rPr lang="es-MX" sz="2000" dirty="0" err="1" smtClean="0">
                <a:solidFill>
                  <a:srgbClr val="000000"/>
                </a:solidFill>
              </a:rPr>
              <a:t>UdeG</a:t>
            </a:r>
            <a:r>
              <a:rPr lang="es-MX" sz="2000" dirty="0" smtClean="0">
                <a:solidFill>
                  <a:srgbClr val="000000"/>
                </a:solidFill>
              </a:rPr>
              <a:t> sean largas, complejas, prácticas y no personales.</a:t>
            </a:r>
          </a:p>
          <a:p>
            <a:pPr algn="just">
              <a:lnSpc>
                <a:spcPct val="150000"/>
              </a:lnSpc>
            </a:pPr>
            <a:r>
              <a:rPr lang="es-MX" sz="2000" dirty="0" smtClean="0">
                <a:solidFill>
                  <a:srgbClr val="000000"/>
                </a:solidFill>
              </a:rPr>
              <a:t>No olvides que las mismas deben ser secretas y únicas, no las compartas con nadie y renuévalas periódicamente.</a:t>
            </a:r>
          </a:p>
          <a:p>
            <a:pPr algn="just">
              <a:lnSpc>
                <a:spcPct val="150000"/>
              </a:lnSpc>
            </a:pPr>
            <a:endParaRPr lang="es-MX" sz="20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 smtClean="0">
                <a:solidFill>
                  <a:srgbClr val="000000"/>
                </a:solidFill>
              </a:rPr>
              <a:t>2. Utiliza únicamente el correo y plataformas institucionales:</a:t>
            </a:r>
          </a:p>
          <a:p>
            <a:pPr algn="just">
              <a:lnSpc>
                <a:spcPct val="150000"/>
              </a:lnSpc>
            </a:pPr>
            <a:r>
              <a:rPr lang="es-MX" sz="2000" dirty="0" smtClean="0">
                <a:solidFill>
                  <a:srgbClr val="000000"/>
                </a:solidFill>
              </a:rPr>
              <a:t>Jamás utilices correos con denominaciones </a:t>
            </a:r>
            <a:r>
              <a:rPr lang="es-MX" sz="2000" dirty="0" err="1" smtClean="0">
                <a:solidFill>
                  <a:srgbClr val="000000"/>
                </a:solidFill>
              </a:rPr>
              <a:t>gmail</a:t>
            </a:r>
            <a:r>
              <a:rPr lang="es-MX" sz="2000" dirty="0" smtClean="0">
                <a:solidFill>
                  <a:srgbClr val="000000"/>
                </a:solidFill>
              </a:rPr>
              <a:t>, </a:t>
            </a:r>
            <a:r>
              <a:rPr lang="es-MX" sz="2000" dirty="0" err="1" smtClean="0">
                <a:solidFill>
                  <a:srgbClr val="000000"/>
                </a:solidFill>
              </a:rPr>
              <a:t>yahoo</a:t>
            </a:r>
            <a:r>
              <a:rPr lang="es-MX" sz="2000" dirty="0" smtClean="0">
                <a:solidFill>
                  <a:srgbClr val="000000"/>
                </a:solidFill>
              </a:rPr>
              <a:t>, </a:t>
            </a:r>
            <a:r>
              <a:rPr lang="es-MX" sz="2000" dirty="0" err="1" smtClean="0">
                <a:solidFill>
                  <a:srgbClr val="000000"/>
                </a:solidFill>
              </a:rPr>
              <a:t>hotmail</a:t>
            </a:r>
            <a:r>
              <a:rPr lang="es-MX" sz="2000" dirty="0" smtClean="0">
                <a:solidFill>
                  <a:srgbClr val="000000"/>
                </a:solidFill>
              </a:rPr>
              <a:t> u otras análogas, para el desempeño de tus funciones, pues en tales servidores la Universidad no puede garantizar las medidas de seguridad de la información confidencial.</a:t>
            </a:r>
          </a:p>
          <a:p>
            <a:pPr algn="just">
              <a:lnSpc>
                <a:spcPct val="150000"/>
              </a:lnSpc>
            </a:pPr>
            <a:endParaRPr lang="es-MX" sz="20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 smtClean="0">
                <a:solidFill>
                  <a:srgbClr val="000000"/>
                </a:solidFill>
              </a:rPr>
              <a:t>3. Revisa periódicamente las páginas web de tu dependencia:</a:t>
            </a:r>
          </a:p>
          <a:p>
            <a:pPr algn="just">
              <a:lnSpc>
                <a:spcPct val="150000"/>
              </a:lnSpc>
            </a:pPr>
            <a:r>
              <a:rPr lang="es-MX" sz="2000" dirty="0" smtClean="0">
                <a:solidFill>
                  <a:srgbClr val="000000"/>
                </a:solidFill>
              </a:rPr>
              <a:t>Las mismas no deben tener publicada información confidencial sin autorización de los titulares</a:t>
            </a:r>
            <a:endParaRPr lang="es-MX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96686" y="426721"/>
            <a:ext cx="106244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 smtClean="0">
                <a:solidFill>
                  <a:srgbClr val="000000"/>
                </a:solidFill>
              </a:rPr>
              <a:t>4. Solo los responsables y encargados pueden manejar los datos:</a:t>
            </a:r>
            <a:endParaRPr lang="es-MX" sz="2000" b="1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2000" dirty="0" smtClean="0">
                <a:solidFill>
                  <a:srgbClr val="000000"/>
                </a:solidFill>
              </a:rPr>
              <a:t>Recuerda que es tu responsabilidad proteger los datos personales. No la dejes en manos </a:t>
            </a:r>
            <a:r>
              <a:rPr lang="es-MX" sz="2000" smtClean="0">
                <a:solidFill>
                  <a:srgbClr val="000000"/>
                </a:solidFill>
              </a:rPr>
              <a:t>de personas </a:t>
            </a:r>
            <a:r>
              <a:rPr lang="es-MX" sz="2000" dirty="0" smtClean="0">
                <a:solidFill>
                  <a:srgbClr val="000000"/>
                </a:solidFill>
              </a:rPr>
              <a:t>no autorizadas.</a:t>
            </a:r>
          </a:p>
          <a:p>
            <a:pPr algn="just">
              <a:lnSpc>
                <a:spcPct val="150000"/>
              </a:lnSpc>
            </a:pPr>
            <a:endParaRPr lang="es-MX" sz="20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</a:rPr>
              <a:t>5</a:t>
            </a:r>
            <a:r>
              <a:rPr lang="es-MX" sz="2000" b="1" dirty="0" smtClean="0">
                <a:solidFill>
                  <a:srgbClr val="000000"/>
                </a:solidFill>
              </a:rPr>
              <a:t>. Pon a disposición nuestro aviso de confidencialidad:</a:t>
            </a:r>
          </a:p>
          <a:p>
            <a:pPr algn="just">
              <a:lnSpc>
                <a:spcPct val="150000"/>
              </a:lnSpc>
            </a:pPr>
            <a:r>
              <a:rPr lang="es-MX" sz="2000" dirty="0" smtClean="0">
                <a:solidFill>
                  <a:srgbClr val="000000"/>
                </a:solidFill>
              </a:rPr>
              <a:t>Pega el aviso de confidencialidad integral en todos los espacios donde recolectes datos de forma personal. También publícalo en los espacios web donde recabes datos.</a:t>
            </a:r>
          </a:p>
          <a:p>
            <a:pPr algn="just">
              <a:lnSpc>
                <a:spcPct val="150000"/>
              </a:lnSpc>
            </a:pPr>
            <a:endParaRPr lang="es-MX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7 Marcador de número de diapositiva"/>
          <p:cNvSpPr txBox="1">
            <a:spLocks/>
          </p:cNvSpPr>
          <p:nvPr/>
        </p:nvSpPr>
        <p:spPr bwMode="auto">
          <a:xfrm>
            <a:off x="8737600" y="6564314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0B0E4C8-19AD-48E3-AFC7-92430DF501CE}" type="slidenum"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pPr algn="r"/>
              <a:t>15</a:t>
            </a:fld>
            <a:endParaRPr lang="en-US" sz="1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00923" y="3832465"/>
            <a:ext cx="4830609" cy="193899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2000" b="1" dirty="0">
                <a:solidFill>
                  <a:srgbClr val="FFFFFF"/>
                </a:solidFill>
                <a:latin typeface="Trebuchet MS" charset="0"/>
              </a:rPr>
              <a:t>Coordinación de Transparencia </a:t>
            </a:r>
            <a:r>
              <a:rPr lang="es-ES" b="1" u="sng" dirty="0">
                <a:solidFill>
                  <a:srgbClr val="2C3C43"/>
                </a:solidFill>
                <a:latin typeface="Trebuchet MS" charset="0"/>
              </a:rPr>
              <a:t/>
            </a:r>
            <a:br>
              <a:rPr lang="es-ES" b="1" u="sng" dirty="0">
                <a:solidFill>
                  <a:srgbClr val="2C3C43"/>
                </a:solidFill>
                <a:latin typeface="Trebuchet MS" charset="0"/>
              </a:rPr>
            </a:br>
            <a:r>
              <a:rPr lang="es-ES" sz="2000" b="1" dirty="0">
                <a:solidFill>
                  <a:srgbClr val="FFFFFF"/>
                </a:solidFill>
                <a:latin typeface="Trebuchet MS" charset="0"/>
              </a:rPr>
              <a:t>y Archivo General</a:t>
            </a:r>
            <a:r>
              <a:rPr lang="es-ES" sz="2000" b="1" u="sng" dirty="0">
                <a:solidFill>
                  <a:srgbClr val="FFFFFF"/>
                </a:solidFill>
                <a:latin typeface="Trebuchet MS" charset="0"/>
              </a:rPr>
              <a:t> </a:t>
            </a:r>
          </a:p>
          <a:p>
            <a:pPr algn="ctr"/>
            <a:r>
              <a:rPr lang="es-ES" sz="2000" b="1" dirty="0">
                <a:solidFill>
                  <a:srgbClr val="FFFFFF"/>
                </a:solidFill>
                <a:latin typeface="Trebuchet MS" charset="0"/>
              </a:rPr>
              <a:t>Pedro Moreno 834, Col. Centro</a:t>
            </a:r>
            <a:r>
              <a:rPr lang="es-ES" sz="2000" b="1" u="sng" dirty="0">
                <a:solidFill>
                  <a:srgbClr val="FFFFFF"/>
                </a:solidFill>
                <a:latin typeface="Trebuchet MS" charset="0"/>
              </a:rPr>
              <a:t> </a:t>
            </a:r>
          </a:p>
          <a:p>
            <a:pPr algn="ctr"/>
            <a:r>
              <a:rPr lang="es-ES" sz="2000" b="1" dirty="0">
                <a:solidFill>
                  <a:srgbClr val="FFFFFF"/>
                </a:solidFill>
                <a:latin typeface="Trebuchet MS" charset="0"/>
              </a:rPr>
              <a:t>Guadalajara, Jalisco</a:t>
            </a:r>
            <a:r>
              <a:rPr lang="es-ES" sz="2000" b="1" u="sng" dirty="0">
                <a:solidFill>
                  <a:srgbClr val="FFFFFF"/>
                </a:solidFill>
                <a:latin typeface="Trebuchet MS" charset="0"/>
              </a:rPr>
              <a:t> </a:t>
            </a:r>
          </a:p>
          <a:p>
            <a:pPr algn="ctr"/>
            <a:r>
              <a:rPr lang="es-ES" sz="2000" b="1" dirty="0">
                <a:solidFill>
                  <a:srgbClr val="FFFFFF"/>
                </a:solidFill>
                <a:latin typeface="Trebuchet MS" charset="0"/>
              </a:rPr>
              <a:t>31342200 ext. 12470</a:t>
            </a:r>
            <a:r>
              <a:rPr lang="es-ES" sz="2000" b="1" u="sng" dirty="0">
                <a:solidFill>
                  <a:srgbClr val="FFFFFF"/>
                </a:solidFill>
                <a:latin typeface="Trebuchet MS" charset="0"/>
              </a:rPr>
              <a:t> </a:t>
            </a:r>
            <a:endParaRPr lang="es-ES" b="1" u="sng" dirty="0">
              <a:solidFill>
                <a:srgbClr val="FFFFFF"/>
              </a:solidFill>
              <a:latin typeface="Trebuchet MS" charset="0"/>
            </a:endParaRPr>
          </a:p>
          <a:p>
            <a:pPr algn="ctr"/>
            <a:r>
              <a:rPr lang="es-ES" sz="2000" b="1" u="sng" dirty="0" smtClean="0">
                <a:solidFill>
                  <a:srgbClr val="FFFFFF"/>
                </a:solidFill>
                <a:latin typeface="Trebuchet MS" charset="0"/>
              </a:rPr>
              <a:t>www.transparencia.udg.mx </a:t>
            </a:r>
            <a:endParaRPr lang="es-ES" sz="2000" u="sng" dirty="0">
              <a:solidFill>
                <a:srgbClr val="6F91A0"/>
              </a:solidFill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9783" y="943992"/>
            <a:ext cx="4212463" cy="1234278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rgbClr val="FFFFFF"/>
                </a:solidFill>
              </a:rPr>
              <a:t>Principios de protección de datos personales</a:t>
            </a:r>
            <a:endParaRPr lang="es-MX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6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96686" y="426721"/>
            <a:ext cx="10624454" cy="5584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 smtClean="0">
                <a:solidFill>
                  <a:srgbClr val="000000"/>
                </a:solidFill>
              </a:rPr>
              <a:t>De conformidad con los Lineamientos de Protección, todo tratamiento de datos personales debe observar los siguientes principios:</a:t>
            </a:r>
          </a:p>
          <a:p>
            <a:pPr algn="just">
              <a:lnSpc>
                <a:spcPct val="150000"/>
              </a:lnSpc>
            </a:pPr>
            <a:endParaRPr lang="es-MX" sz="2000" dirty="0" smtClean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MX" sz="2000" b="1" dirty="0" smtClean="0">
                <a:solidFill>
                  <a:srgbClr val="000000"/>
                </a:solidFill>
              </a:rPr>
              <a:t>Licitud:</a:t>
            </a:r>
            <a:r>
              <a:rPr lang="es-MX" sz="2000" dirty="0" smtClean="0">
                <a:solidFill>
                  <a:srgbClr val="000000"/>
                </a:solidFill>
              </a:rPr>
              <a:t> Los datos deben recabarse legalmente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MX" sz="2000" b="1" dirty="0" smtClean="0">
                <a:solidFill>
                  <a:srgbClr val="000000"/>
                </a:solidFill>
              </a:rPr>
              <a:t>Confidencialidad: </a:t>
            </a:r>
            <a:r>
              <a:rPr lang="es-MX" sz="2000" dirty="0" smtClean="0">
                <a:solidFill>
                  <a:srgbClr val="000000"/>
                </a:solidFill>
              </a:rPr>
              <a:t>Garantizar que solo el titular tendrá acceso a sus datos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MX" sz="2000" b="1" dirty="0" smtClean="0">
                <a:solidFill>
                  <a:srgbClr val="000000"/>
                </a:solidFill>
              </a:rPr>
              <a:t>Consentimiento:</a:t>
            </a:r>
            <a:r>
              <a:rPr lang="es-MX" sz="2000" dirty="0" smtClean="0">
                <a:solidFill>
                  <a:srgbClr val="000000"/>
                </a:solidFill>
              </a:rPr>
              <a:t> El titular debe aceptar libre e inequívocamente el uso de sus datos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MX" sz="2000" b="1" dirty="0" smtClean="0">
                <a:solidFill>
                  <a:srgbClr val="000000"/>
                </a:solidFill>
              </a:rPr>
              <a:t>Información:</a:t>
            </a:r>
            <a:r>
              <a:rPr lang="es-MX" sz="2000" dirty="0" smtClean="0">
                <a:solidFill>
                  <a:srgbClr val="000000"/>
                </a:solidFill>
              </a:rPr>
              <a:t> Hacerle saber al titular cómo ha de usarse su información privada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MX" sz="2000" b="1" dirty="0" smtClean="0">
                <a:solidFill>
                  <a:srgbClr val="000000"/>
                </a:solidFill>
              </a:rPr>
              <a:t>Calidad:</a:t>
            </a:r>
            <a:r>
              <a:rPr lang="es-MX" sz="2000" dirty="0" smtClean="0">
                <a:solidFill>
                  <a:srgbClr val="000000"/>
                </a:solidFill>
              </a:rPr>
              <a:t> El uso de los datos debe ser exacto, adecuado, pertinente y no excesivo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MX" sz="2000" b="1" dirty="0" smtClean="0">
                <a:solidFill>
                  <a:srgbClr val="000000"/>
                </a:solidFill>
              </a:rPr>
              <a:t>Finalidad:</a:t>
            </a:r>
            <a:r>
              <a:rPr lang="es-MX" sz="2000" dirty="0" smtClean="0">
                <a:solidFill>
                  <a:srgbClr val="000000"/>
                </a:solidFill>
              </a:rPr>
              <a:t> Los datos deben ser tratados solo para lo que autorizó el titular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MX" sz="2000" b="1" dirty="0" smtClean="0">
                <a:solidFill>
                  <a:srgbClr val="000000"/>
                </a:solidFill>
              </a:rPr>
              <a:t>Lealtad:</a:t>
            </a:r>
            <a:r>
              <a:rPr lang="es-MX" sz="2000" dirty="0" smtClean="0">
                <a:solidFill>
                  <a:srgbClr val="000000"/>
                </a:solidFill>
              </a:rPr>
              <a:t> Los datos deben recabarse de forma leal y lícita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MX" sz="2000" b="1" dirty="0" smtClean="0">
                <a:solidFill>
                  <a:srgbClr val="000000"/>
                </a:solidFill>
              </a:rPr>
              <a:t>Proporcionalidad:</a:t>
            </a:r>
            <a:r>
              <a:rPr lang="es-MX" sz="2000" dirty="0" smtClean="0">
                <a:solidFill>
                  <a:srgbClr val="000000"/>
                </a:solidFill>
              </a:rPr>
              <a:t> Los datos solicitados deben ser solo los necesarios para prestar el servicio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MX" sz="2000" b="1" dirty="0" smtClean="0">
                <a:solidFill>
                  <a:srgbClr val="000000"/>
                </a:solidFill>
              </a:rPr>
              <a:t>Responsabilidad: </a:t>
            </a:r>
            <a:r>
              <a:rPr lang="es-MX" sz="2000" dirty="0" smtClean="0">
                <a:solidFill>
                  <a:srgbClr val="000000"/>
                </a:solidFill>
              </a:rPr>
              <a:t>Cumplir con las disposiciones legales en materia de protección de datos</a:t>
            </a:r>
            <a:endParaRPr lang="es-MX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0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9783" y="943992"/>
            <a:ext cx="4433108" cy="1234278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rgbClr val="FFFFFF"/>
                </a:solidFill>
              </a:rPr>
              <a:t>Medidas de seguridad</a:t>
            </a:r>
            <a:endParaRPr lang="es-MX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52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836291" y="796708"/>
            <a:ext cx="9985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 defTabSz="457200">
              <a:spcBef>
                <a:spcPts val="1000"/>
              </a:spcBef>
              <a:buClr>
                <a:srgbClr val="5B9BD5"/>
              </a:buClr>
              <a:buSzPct val="80000"/>
            </a:pPr>
            <a:r>
              <a:rPr lang="es-MX" sz="3200" dirty="0" smtClean="0">
                <a:solidFill>
                  <a:srgbClr val="0070C0"/>
                </a:solidFill>
              </a:rPr>
              <a:t>¿Qué son las medidas de seguridad?</a:t>
            </a:r>
            <a:endParaRPr lang="es-MX" sz="3200" dirty="0">
              <a:solidFill>
                <a:srgbClr val="0070C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36291" y="1554667"/>
            <a:ext cx="1056322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dirty="0" smtClean="0">
                <a:solidFill>
                  <a:srgbClr val="000000"/>
                </a:solidFill>
              </a:rPr>
              <a:t>Son aquellas que garantizan la integridad, confiabilidad, confidencialidad y disponibilidad de la información protegida mediante acciones que eviten la alteración, pérdida, transmisión y acceso no autorizado.</a:t>
            </a:r>
            <a:endParaRPr lang="es-MX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400" dirty="0">
                <a:solidFill>
                  <a:srgbClr val="000000"/>
                </a:solidFill>
              </a:rPr>
              <a:t> </a:t>
            </a:r>
            <a:endParaRPr lang="es-MX" sz="1400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400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400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400" dirty="0" smtClean="0">
                <a:solidFill>
                  <a:srgbClr val="000000"/>
                </a:solidFill>
              </a:rPr>
              <a:t>(Lineamiento trigésimo octavo de los Lineamientos de Protección)</a:t>
            </a:r>
            <a:endParaRPr lang="es-MX" sz="1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1553" y="504755"/>
            <a:ext cx="1095538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endParaRPr lang="es-ES" sz="3200" dirty="0">
              <a:solidFill>
                <a:srgbClr val="0070C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96686" y="426721"/>
            <a:ext cx="10624454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 smtClean="0">
                <a:solidFill>
                  <a:srgbClr val="000000"/>
                </a:solidFill>
              </a:rPr>
              <a:t>Entre ellas encontramos las siguientes:</a:t>
            </a:r>
          </a:p>
          <a:p>
            <a:pPr algn="just">
              <a:lnSpc>
                <a:spcPct val="150000"/>
              </a:lnSpc>
            </a:pPr>
            <a:endParaRPr lang="es-MX" sz="2000" dirty="0" smtClean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MX" sz="2000" b="1" dirty="0" smtClean="0">
                <a:solidFill>
                  <a:srgbClr val="000000"/>
                </a:solidFill>
              </a:rPr>
              <a:t>Físicas:</a:t>
            </a:r>
            <a:r>
              <a:rPr lang="es-MX" sz="2000" dirty="0" smtClean="0">
                <a:solidFill>
                  <a:srgbClr val="000000"/>
                </a:solidFill>
              </a:rPr>
              <a:t> Uso de candados, llaves y aquellos que prevengan riesgos de causa fortuita o fuerza mayor.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MX" sz="2000" b="1" dirty="0">
                <a:solidFill>
                  <a:srgbClr val="000000"/>
                </a:solidFill>
              </a:rPr>
              <a:t>L</a:t>
            </a:r>
            <a:r>
              <a:rPr lang="es-MX" sz="2000" b="1" dirty="0" smtClean="0">
                <a:solidFill>
                  <a:srgbClr val="000000"/>
                </a:solidFill>
              </a:rPr>
              <a:t>ógicas: </a:t>
            </a:r>
            <a:r>
              <a:rPr lang="es-MX" sz="2000" dirty="0" smtClean="0">
                <a:solidFill>
                  <a:srgbClr val="000000"/>
                </a:solidFill>
              </a:rPr>
              <a:t>Uso de códigos y gafetes personales, identificadores de voz y en general, medios que permitan la identificación de los responsables y autorizados del tratamiento de datos.</a:t>
            </a:r>
            <a:endParaRPr lang="es-MX" sz="2000" b="1" dirty="0" smtClean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MX" sz="2000" b="1" dirty="0" smtClean="0">
                <a:solidFill>
                  <a:srgbClr val="000000"/>
                </a:solidFill>
              </a:rPr>
              <a:t>Desarrollo y aplicaciones:</a:t>
            </a:r>
            <a:r>
              <a:rPr lang="es-MX" sz="2000" dirty="0" smtClean="0">
                <a:solidFill>
                  <a:srgbClr val="000000"/>
                </a:solidFill>
              </a:rPr>
              <a:t> Autorizaciones para crear o tratar la información personal, considerando ciclos de vida, gestiones y pruebas.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MX" sz="2000" b="1" dirty="0" smtClean="0">
                <a:solidFill>
                  <a:srgbClr val="000000"/>
                </a:solidFill>
              </a:rPr>
              <a:t>Cifrado:</a:t>
            </a:r>
            <a:r>
              <a:rPr lang="es-MX" sz="2000" dirty="0" smtClean="0">
                <a:solidFill>
                  <a:srgbClr val="000000"/>
                </a:solidFill>
              </a:rPr>
              <a:t> Implementación de algoritmos, claves y contraseñas.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MX" sz="2000" b="1" dirty="0" smtClean="0">
                <a:solidFill>
                  <a:srgbClr val="000000"/>
                </a:solidFill>
              </a:rPr>
              <a:t>Comunicaciones y redes:</a:t>
            </a:r>
            <a:r>
              <a:rPr lang="es-MX" sz="2000" dirty="0" smtClean="0">
                <a:solidFill>
                  <a:srgbClr val="000000"/>
                </a:solidFill>
              </a:rPr>
              <a:t> Son las restricciones preventivas o de riesgo para acceder a los dominios, así como para el manejo de telecomunicaciones.</a:t>
            </a:r>
          </a:p>
          <a:p>
            <a:pPr lvl="0" algn="just">
              <a:lnSpc>
                <a:spcPct val="150000"/>
              </a:lnSpc>
            </a:pPr>
            <a:r>
              <a:rPr lang="es-MX" sz="1400" dirty="0">
                <a:solidFill>
                  <a:srgbClr val="000000"/>
                </a:solidFill>
              </a:rPr>
              <a:t>(Lineamiento </a:t>
            </a:r>
            <a:r>
              <a:rPr lang="es-MX" sz="1400" dirty="0" smtClean="0">
                <a:solidFill>
                  <a:srgbClr val="000000"/>
                </a:solidFill>
              </a:rPr>
              <a:t>cuadragésimo de </a:t>
            </a:r>
            <a:r>
              <a:rPr lang="es-MX" sz="1400" dirty="0">
                <a:solidFill>
                  <a:srgbClr val="000000"/>
                </a:solidFill>
              </a:rPr>
              <a:t>los Lineamientos de Protección)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es-MX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4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1553" y="504755"/>
            <a:ext cx="1095538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endParaRPr lang="es-ES" sz="3200" dirty="0">
              <a:solidFill>
                <a:srgbClr val="0070C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96686" y="426721"/>
            <a:ext cx="1062445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 smtClean="0">
                <a:solidFill>
                  <a:srgbClr val="000000"/>
                </a:solidFill>
              </a:rPr>
              <a:t>De conformidad con los niveles de protección de datos, se pueden utilizar las siguientes medidas de seguridad:</a:t>
            </a:r>
          </a:p>
          <a:p>
            <a:pPr algn="just">
              <a:lnSpc>
                <a:spcPct val="150000"/>
              </a:lnSpc>
            </a:pPr>
            <a:endParaRPr lang="es-MX" sz="2000" dirty="0" smtClean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MX" sz="2000" b="1" dirty="0" smtClean="0">
                <a:solidFill>
                  <a:srgbClr val="000000"/>
                </a:solidFill>
              </a:rPr>
              <a:t>Básico: </a:t>
            </a:r>
            <a:r>
              <a:rPr lang="es-MX" sz="2000" dirty="0" smtClean="0">
                <a:solidFill>
                  <a:srgbClr val="000000"/>
                </a:solidFill>
              </a:rPr>
              <a:t>Documento de seguridad, registro de incidencias, documentos de identificación, controles de acceso, etc.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MX" sz="2000" b="1" dirty="0" smtClean="0">
                <a:solidFill>
                  <a:srgbClr val="000000"/>
                </a:solidFill>
              </a:rPr>
              <a:t>Medio: </a:t>
            </a:r>
            <a:r>
              <a:rPr lang="es-MX" sz="2000" dirty="0" smtClean="0">
                <a:solidFill>
                  <a:srgbClr val="000000"/>
                </a:solidFill>
              </a:rPr>
              <a:t>Asignar responsables de seguridad, auditorías, controles de acceso físico y pruebas con datos reales.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MX" sz="2000" b="1" dirty="0" smtClean="0">
                <a:solidFill>
                  <a:srgbClr val="000000"/>
                </a:solidFill>
              </a:rPr>
              <a:t>Alto:</a:t>
            </a:r>
            <a:r>
              <a:rPr lang="es-MX" sz="2000" dirty="0" smtClean="0">
                <a:solidFill>
                  <a:srgbClr val="000000"/>
                </a:solidFill>
              </a:rPr>
              <a:t> Distribución de soportes, registro de acceso y telecomunicaciones.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es-MX" sz="20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2000" dirty="0" smtClean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es-MX" sz="1400" dirty="0" smtClean="0">
                <a:solidFill>
                  <a:srgbClr val="000000"/>
                </a:solidFill>
              </a:rPr>
              <a:t>(</a:t>
            </a:r>
            <a:r>
              <a:rPr lang="es-MX" sz="1400" dirty="0">
                <a:solidFill>
                  <a:srgbClr val="000000"/>
                </a:solidFill>
              </a:rPr>
              <a:t>Lineamiento </a:t>
            </a:r>
            <a:r>
              <a:rPr lang="es-MX" sz="1400" dirty="0" smtClean="0">
                <a:solidFill>
                  <a:srgbClr val="000000"/>
                </a:solidFill>
              </a:rPr>
              <a:t>cuadragésimo primero de </a:t>
            </a:r>
            <a:r>
              <a:rPr lang="es-MX" sz="1400" dirty="0">
                <a:solidFill>
                  <a:srgbClr val="000000"/>
                </a:solidFill>
              </a:rPr>
              <a:t>los Lineamientos de Protección)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es-MX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9783" y="943992"/>
            <a:ext cx="4212463" cy="1234278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rgbClr val="FFFFFF"/>
                </a:solidFill>
              </a:rPr>
              <a:t>Sistema </a:t>
            </a:r>
            <a:r>
              <a:rPr lang="es-MX" b="1" dirty="0" err="1" smtClean="0">
                <a:solidFill>
                  <a:srgbClr val="FFFFFF"/>
                </a:solidFill>
              </a:rPr>
              <a:t>ProInfo</a:t>
            </a:r>
            <a:endParaRPr lang="es-MX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836291" y="796708"/>
            <a:ext cx="9985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 defTabSz="457200">
              <a:spcBef>
                <a:spcPts val="1000"/>
              </a:spcBef>
              <a:buClr>
                <a:srgbClr val="5B9BD5"/>
              </a:buClr>
              <a:buSzPct val="80000"/>
            </a:pPr>
            <a:r>
              <a:rPr lang="es-MX" sz="3200" dirty="0" smtClean="0">
                <a:solidFill>
                  <a:srgbClr val="0070C0"/>
                </a:solidFill>
              </a:rPr>
              <a:t>¿Qué es el Sistema </a:t>
            </a:r>
            <a:r>
              <a:rPr lang="es-MX" sz="3200" dirty="0" err="1" smtClean="0">
                <a:solidFill>
                  <a:srgbClr val="0070C0"/>
                </a:solidFill>
              </a:rPr>
              <a:t>ProInfo</a:t>
            </a:r>
            <a:r>
              <a:rPr lang="es-MX" sz="3200" dirty="0" smtClean="0">
                <a:solidFill>
                  <a:srgbClr val="0070C0"/>
                </a:solidFill>
              </a:rPr>
              <a:t>?</a:t>
            </a:r>
            <a:endParaRPr lang="es-MX" sz="3200" dirty="0">
              <a:solidFill>
                <a:srgbClr val="0070C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36291" y="1554667"/>
            <a:ext cx="1056322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US" sz="2400" dirty="0">
                <a:solidFill>
                  <a:prstClr val="black"/>
                </a:solidFill>
              </a:rPr>
              <a:t>E</a:t>
            </a:r>
            <a:r>
              <a:rPr lang="es-US" sz="2400" dirty="0" smtClean="0">
                <a:solidFill>
                  <a:prstClr val="black"/>
                </a:solidFill>
              </a:rPr>
              <a:t>s el instrumento oficial de la Universidad de Guadalajara </a:t>
            </a:r>
            <a:r>
              <a:rPr lang="es-US" sz="2400" dirty="0">
                <a:solidFill>
                  <a:prstClr val="black"/>
                </a:solidFill>
              </a:rPr>
              <a:t>que </a:t>
            </a:r>
            <a:r>
              <a:rPr lang="es-US" sz="2400" dirty="0" smtClean="0">
                <a:solidFill>
                  <a:prstClr val="black"/>
                </a:solidFill>
              </a:rPr>
              <a:t>organizará </a:t>
            </a:r>
            <a:r>
              <a:rPr lang="es-US" sz="2400" dirty="0">
                <a:solidFill>
                  <a:prstClr val="black"/>
                </a:solidFill>
              </a:rPr>
              <a:t>el conjunto de datos personales, cualquiera que fuere la forma o modalidad de su creación, almacenamiento, organización y </a:t>
            </a:r>
            <a:r>
              <a:rPr lang="es-US" sz="2400" dirty="0" smtClean="0">
                <a:solidFill>
                  <a:prstClr val="black"/>
                </a:solidFill>
              </a:rPr>
              <a:t>acceso.</a:t>
            </a:r>
            <a:endParaRPr lang="es-MX" sz="1400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400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400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3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4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5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836B0F-2395-43B9-BBEF-90A78CA70F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4778</TotalTime>
  <Words>719</Words>
  <Application>Microsoft Office PowerPoint</Application>
  <PresentationFormat>Personalizado</PresentationFormat>
  <Paragraphs>97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Tema de Office</vt:lpstr>
      <vt:lpstr>14_Tema de Office</vt:lpstr>
      <vt:lpstr>15_Tema de Office</vt:lpstr>
      <vt:lpstr>4_Tema de Office</vt:lpstr>
      <vt:lpstr>1_Tema de Office</vt:lpstr>
      <vt:lpstr>Presentación de PowerPoint</vt:lpstr>
      <vt:lpstr>Principios de protección de datos personales</vt:lpstr>
      <vt:lpstr>Presentación de PowerPoint</vt:lpstr>
      <vt:lpstr>Medidas de seguridad</vt:lpstr>
      <vt:lpstr>Presentación de PowerPoint</vt:lpstr>
      <vt:lpstr>Presentación de PowerPoint</vt:lpstr>
      <vt:lpstr>Presentación de PowerPoint</vt:lpstr>
      <vt:lpstr>Sistema ProInfo</vt:lpstr>
      <vt:lpstr>Presentación de PowerPoint</vt:lpstr>
      <vt:lpstr>Presentación de PowerPoint</vt:lpstr>
      <vt:lpstr>Presentación de PowerPoint</vt:lpstr>
      <vt:lpstr>Recomendaciones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GUADALAJARA</dc:title>
  <dc:creator>luise.gonzalez</dc:creator>
  <cp:lastModifiedBy>Rojas Munguia, Manuel</cp:lastModifiedBy>
  <cp:revision>267</cp:revision>
  <cp:lastPrinted>2015-03-11T16:50:52Z</cp:lastPrinted>
  <dcterms:created xsi:type="dcterms:W3CDTF">2013-11-01T16:54:35Z</dcterms:created>
  <dcterms:modified xsi:type="dcterms:W3CDTF">2015-11-03T22:02:33Z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TC034180659991</vt:lpwstr>
  </property>
</Properties>
</file>